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Unbounded Bold" pitchFamily="2" charset="0"/>
      <p:bold r:id="rId14"/>
    </p:embeddedFont>
    <p:embeddedFont>
      <p:font typeface="Open Sans" panose="020B0606030504020204" pitchFamily="34" charset="0"/>
      <p:regular r:id="rId15"/>
    </p:embeddedFont>
    <p:embeddedFont>
      <p:font typeface="Unbounded Light" pitchFamily="2" charset="0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22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061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fair.gg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전적 검색, 분쟁 조정, 팀원 찾기를 하나로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팀원: 유진호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발표일: 2025. 09. 10.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1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개발 일정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53558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801410" y="276117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/>
          <p:nvPr/>
        </p:nvSpPr>
        <p:spPr>
          <a:xfrm>
            <a:off x="1028462" y="2904887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Phase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717" y="2904887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기간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161" y="2904887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주요 내용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41149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7"/>
          <p:cNvSpPr/>
          <p:nvPr/>
        </p:nvSpPr>
        <p:spPr>
          <a:xfrm>
            <a:off x="1028462" y="3555206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 준비 및 학습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3637717" y="3555206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1-2주차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6243161" y="3555206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기획 구체화, UI/UX 설계, DB설계, React/Docker/AWS 기초 학습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06181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1"/>
          <p:cNvSpPr/>
          <p:nvPr/>
        </p:nvSpPr>
        <p:spPr>
          <a:xfrm>
            <a:off x="1028462" y="4205526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 핵심 기능 개발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3637717" y="4205526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3-8주차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6243161" y="4205526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백엔드 API(회원, 전적), 프론트엔드 UI(로그인, 전적), 분쟁조정 CRUD 개발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71213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5"/>
          <p:cNvSpPr/>
          <p:nvPr/>
        </p:nvSpPr>
        <p:spPr>
          <a:xfrm>
            <a:off x="1028462" y="485584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 심화 기능 및 배포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717" y="485584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9-12주차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243161" y="4855845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가중 투표/신뢰도 시스템 개발, Docker 컨테이너화, AWS 배포, 통합 테스트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36245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Text 19"/>
          <p:cNvSpPr/>
          <p:nvPr/>
        </p:nvSpPr>
        <p:spPr>
          <a:xfrm>
            <a:off x="1028462" y="550616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 최종 정리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3637717" y="550616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13주차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6243161" y="5506164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발표 자료 제작, 최종 보고서 작성, 시연 준비 및 버퍼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93790" y="6275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60852E-D368-A92B-5C15-05FDFAC352A8}"/>
              </a:ext>
            </a:extLst>
          </p:cNvPr>
          <p:cNvSpPr/>
          <p:nvPr/>
        </p:nvSpPr>
        <p:spPr>
          <a:xfrm>
            <a:off x="12827726" y="7781787"/>
            <a:ext cx="1704703" cy="362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6940" y="311396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 &amp; A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41345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질의응답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526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들어주셔서 감사합니다.</a:t>
            </a:r>
            <a:endParaRPr lang="en-US" sz="175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80083E-409C-DDD9-96E2-E2F53D24AAF0}"/>
              </a:ext>
            </a:extLst>
          </p:cNvPr>
          <p:cNvSpPr/>
          <p:nvPr/>
        </p:nvSpPr>
        <p:spPr>
          <a:xfrm>
            <a:off x="12827726" y="7781787"/>
            <a:ext cx="1704703" cy="362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6300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프로젝트 요약 및 핵심 가치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프로젝트 요약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OP.GG와 같은 LoL 전적 검색을 기반으로, 커뮤니티 기능을 결합한 웹 서비스입니다.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5035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주요 기능은 </a:t>
            </a: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'분쟁 조정'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과 신뢰도 기반 </a:t>
            </a: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'팀원 찾기'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입니다.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400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핵심 가치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93790" y="499217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객관화된 분쟁 판정과 신뢰 가능한 팀원 매칭으로 건강하고 지속가능한 플레이 환경을 만드는 것을 목표로 합니다.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724F8E9-E0D9-F350-E3AA-89ABBA64E7A7}"/>
              </a:ext>
            </a:extLst>
          </p:cNvPr>
          <p:cNvSpPr/>
          <p:nvPr/>
        </p:nvSpPr>
        <p:spPr>
          <a:xfrm>
            <a:off x="12827726" y="7781787"/>
            <a:ext cx="1704703" cy="362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55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3288506"/>
            <a:ext cx="5990749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프로젝트 배경 및 문제 제기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4737" y="4285774"/>
            <a:ext cx="6452592" cy="2766655"/>
          </a:xfrm>
          <a:prstGeom prst="roundRect">
            <a:avLst>
              <a:gd name="adj" fmla="val 327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977979" y="4509016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게임 트렌드의 변화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77979" y="4975265"/>
            <a:ext cx="6006108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최근 LoL 플레이는 솔로 랭크보다 친구와 함께하는 다인 게임의 비중이 증가하고 있습니다.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77979" y="5794415"/>
            <a:ext cx="6006108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이로 인해 개인 실력만큼이나 팀원 간의 협력과 의사소통이 중요해졌습니다.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2952" y="4285774"/>
            <a:ext cx="6452711" cy="2766655"/>
          </a:xfrm>
          <a:prstGeom prst="roundRect">
            <a:avLst>
              <a:gd name="adj" fmla="val 327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7646194" y="4509016"/>
            <a:ext cx="389286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문제 상황: 끊이지 않는 인게임 갈등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646194" y="4975265"/>
            <a:ext cx="6006227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"누구의 잘못인가?", "더 나은 선택은 무엇이었나?"와 같은 판단 충돌이 빈번하게 발생합니다.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646194" y="5794415"/>
            <a:ext cx="6006227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실제로 2023년경, BJ에게 돈을 지불하고 판결을 받는 '롤문철' 콘텐츠가 성행했을 만큼 갈등 중재에 대한 수요가 높다는 것을 확인했습니다.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54737" y="7294959"/>
            <a:ext cx="13120926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하지만 '롤문철'은 도박성 문제로 제재를 받았고, 현재 유저들의 갈등을 해소할 마땅한 플랫폼이 부재한 상황입니다.</a:t>
            </a:r>
            <a:endParaRPr lang="en-US" sz="16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66A2E8-98F6-0C7D-0F2F-BF79331390E6}"/>
              </a:ext>
            </a:extLst>
          </p:cNvPr>
          <p:cNvSpPr/>
          <p:nvPr/>
        </p:nvSpPr>
        <p:spPr>
          <a:xfrm>
            <a:off x="12827726" y="7781787"/>
            <a:ext cx="1704703" cy="362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537" y="381476"/>
            <a:ext cx="3468291" cy="433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기존 서비스의 한계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5537" y="1161693"/>
            <a:ext cx="2080974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기존 전적 검색 사이트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85537" y="1560552"/>
            <a:ext cx="6660475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(OP.GG, FOW.KR 등)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85537" y="1907262"/>
            <a:ext cx="6660475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전적, 챔피언 통계 등 데이터 제공에만 집중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85537" y="2177653"/>
            <a:ext cx="6660475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게임 내 특정 장면에 대한 잘잘못을 따지거나 사후 피드백을 제공하는 갈등 중재 기능이 없음</a:t>
            </a:r>
            <a:endParaRPr lang="en-US" sz="10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37" y="2555558"/>
            <a:ext cx="6660475" cy="554135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92008" y="1161693"/>
            <a:ext cx="2311360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기존 팀원 찾기 기능의 문제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492008" y="1560552"/>
            <a:ext cx="6660475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OP.GG의 팀원 찾기 기능은 다른 플레이어의 신뢰도를 파악할 요소가 부족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492008" y="1830943"/>
            <a:ext cx="6660475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단순히 트롤 플레이어를 신고하는 기능만 존재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492008" y="2101334"/>
            <a:ext cx="6660475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좋은 팀원을 변별할 장치가 미흡</a:t>
            </a:r>
            <a:endParaRPr lang="en-US" sz="10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4A434D-F44E-E2E0-0467-E08277CB444D}"/>
              </a:ext>
            </a:extLst>
          </p:cNvPr>
          <p:cNvSpPr/>
          <p:nvPr/>
        </p:nvSpPr>
        <p:spPr>
          <a:xfrm>
            <a:off x="12827726" y="7781787"/>
            <a:ext cx="1704703" cy="362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008" y="2479238"/>
            <a:ext cx="6660475" cy="55729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579239"/>
            <a:ext cx="5485090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우리의 해결책: fair.gg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5230416" y="1553289"/>
            <a:ext cx="4169569" cy="394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세 가지 핵심 기능의 선순환 구조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37235" y="2264093"/>
            <a:ext cx="1315593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저희는 </a:t>
            </a:r>
            <a:r>
              <a:rPr lang="en-US" sz="165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전적 검색, 분쟁 조정, 팀원 찾기(리뷰/신뢰도)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기능을 유기적으로 연결하여 문제 해결을 제안합니다.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2064068" y="3513892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분쟁 조정 참여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37235" y="3969187"/>
            <a:ext cx="3959781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객관적인 판정 참여</a:t>
            </a:r>
            <a:endParaRPr lang="en-US" sz="16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888" y="2837974"/>
            <a:ext cx="4604504" cy="4604504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873" y="3785949"/>
            <a:ext cx="315158" cy="39385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33265" y="3103959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신뢰도/포인트 획득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9933265" y="3559254"/>
            <a:ext cx="395990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활동 기반 신뢰도 축적</a:t>
            </a:r>
            <a:endParaRPr lang="en-US" sz="16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888" y="2837974"/>
            <a:ext cx="4604504" cy="4604504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584" y="3519011"/>
            <a:ext cx="315158" cy="3938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038636" y="4744045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신뢰도 기반 팀원 매칭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0038636" y="5199340"/>
            <a:ext cx="385452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검증된 팀원과의 매칭</a:t>
            </a:r>
            <a:endParaRPr lang="en-US" sz="1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2888" y="2837974"/>
            <a:ext cx="4604504" cy="4604504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5022" y="5220295"/>
            <a:ext cx="315158" cy="39385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933265" y="6384131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게임 후 상호 리뷰</a:t>
            </a:r>
            <a:endParaRPr lang="en-US" sz="2050" dirty="0"/>
          </a:p>
        </p:txBody>
      </p:sp>
      <p:sp>
        <p:nvSpPr>
          <p:cNvPr id="18" name="Text 10"/>
          <p:cNvSpPr/>
          <p:nvPr/>
        </p:nvSpPr>
        <p:spPr>
          <a:xfrm>
            <a:off x="9933265" y="6839426"/>
            <a:ext cx="395990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경험 기반 평가 시스템</a:t>
            </a:r>
            <a:endParaRPr lang="en-US" sz="165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2888" y="2837974"/>
            <a:ext cx="4604504" cy="4604504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4494" y="6538793"/>
            <a:ext cx="315158" cy="393859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2064068" y="5974080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신뢰도/데이터 축적</a:t>
            </a:r>
            <a:endParaRPr lang="en-US" sz="2050" dirty="0"/>
          </a:p>
        </p:txBody>
      </p:sp>
      <p:sp>
        <p:nvSpPr>
          <p:cNvPr id="22" name="Text 12"/>
          <p:cNvSpPr/>
          <p:nvPr/>
        </p:nvSpPr>
        <p:spPr>
          <a:xfrm>
            <a:off x="737235" y="6429375"/>
            <a:ext cx="3959781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지속적인 품질 개선</a:t>
            </a:r>
            <a:endParaRPr lang="en-US" sz="1650" dirty="0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2888" y="2837974"/>
            <a:ext cx="4604504" cy="4604504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237" y="5652254"/>
            <a:ext cx="315158" cy="393859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37235" y="7679412"/>
            <a:ext cx="1315593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이 선순환 구조를 통해 판정의 질과 매칭의 질을 동시에 개선하고자 합니다.</a:t>
            </a:r>
            <a:endParaRPr lang="en-US" sz="165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5934D9E-4975-7820-6131-4137D1BE1BBF}"/>
              </a:ext>
            </a:extLst>
          </p:cNvPr>
          <p:cNvSpPr/>
          <p:nvPr/>
        </p:nvSpPr>
        <p:spPr>
          <a:xfrm>
            <a:off x="12827726" y="7781787"/>
            <a:ext cx="1704703" cy="362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325" y="582335"/>
            <a:ext cx="6978729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주요 기능 (1) - 분쟁 조정 시스템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22325" y="1554718"/>
            <a:ext cx="210264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22325" y="1889165"/>
            <a:ext cx="3730943" cy="22860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6222325" y="2040017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분쟁 등록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222325" y="2494717"/>
            <a:ext cx="3730943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유저가 영상 등과 함께 분쟁 장면과 쟁점을 게시판에 등록합니다.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0163532" y="1554718"/>
            <a:ext cx="210264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10163532" y="1889165"/>
            <a:ext cx="3730943" cy="22860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10163532" y="2040017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가중 투표 참여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163532" y="2494717"/>
            <a:ext cx="3730943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다른 유저들이 자신의 티어, 주 라인, 챔피언 정보를 바탕으로 가중 투표에 참여하고, 근거 코멘트를 작성합니다.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222325" y="3871674"/>
            <a:ext cx="210264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22325" y="4206121"/>
            <a:ext cx="7672149" cy="22860"/>
          </a:xfrm>
          <a:prstGeom prst="rect">
            <a:avLst/>
          </a:prstGeom>
          <a:solidFill>
            <a:srgbClr val="26A68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6222325" y="4356973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결과 제시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222325" y="4811673"/>
            <a:ext cx="7672149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투표 결과는 'A 유저 책임 65%, B 유저 35%'와 같이 직관적인 스코어와 권장 플레이 요약으로 제시됩니다.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22325" y="5878473"/>
            <a:ext cx="7672149" cy="1768673"/>
          </a:xfrm>
          <a:prstGeom prst="roundRect">
            <a:avLst>
              <a:gd name="adj" fmla="val 4993"/>
            </a:avLst>
          </a:prstGeom>
          <a:solidFill>
            <a:srgbClr val="B6FCB8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590" y="6170295"/>
            <a:ext cx="328493" cy="262771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6971348" y="6141244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차별점</a:t>
            </a:r>
            <a:endParaRPr lang="en-US" sz="2050" dirty="0"/>
          </a:p>
        </p:txBody>
      </p:sp>
      <p:sp>
        <p:nvSpPr>
          <p:cNvPr id="19" name="Text 15"/>
          <p:cNvSpPr/>
          <p:nvPr/>
        </p:nvSpPr>
        <p:spPr>
          <a:xfrm>
            <a:off x="6971348" y="6680121"/>
            <a:ext cx="6712863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'롤문철'의 현금 요소를 배제하고, 사이트 내 활동 포인트(네이버 지식인의 내공과 유사)를 보상으로 제공하여 건전성을 확보했습니다.</a:t>
            </a:r>
            <a:endParaRPr lang="en-US" sz="16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A8EA37-BB93-1BC7-8EFE-68ED3B34757F}"/>
              </a:ext>
            </a:extLst>
          </p:cNvPr>
          <p:cNvSpPr/>
          <p:nvPr/>
        </p:nvSpPr>
        <p:spPr>
          <a:xfrm>
            <a:off x="12827726" y="7781787"/>
            <a:ext cx="1704703" cy="362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9942" y="384929"/>
            <a:ext cx="5163145" cy="437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주요 기능 (2) - 신뢰 기반 팀원 찾기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89942" y="1172289"/>
            <a:ext cx="2100143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상호 </a:t>
            </a:r>
            <a:r>
              <a:rPr lang="en-US" sz="1650" b="1" dirty="0">
                <a:solidFill>
                  <a:srgbClr val="333F70"/>
                </a:solidFill>
                <a:latin typeface="Unbounded Bold" pitchFamily="2" charset="0"/>
                <a:ea typeface="Unbounded Bold" pitchFamily="34" charset="-122"/>
                <a:cs typeface="Unbounded Bold" pitchFamily="34" charset="-120"/>
              </a:rPr>
              <a:t>리뷰</a:t>
            </a: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시스템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489942" y="1574721"/>
            <a:ext cx="6654522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함께 게임을 한 팀원과 경기 후 상호 리뷰를 남길 수 있습니다.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89942" y="1924645"/>
            <a:ext cx="6654522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리뷰 항목은 '협업 능력', '매너', '오더' 등으로 세분화됩니다.</a:t>
            </a:r>
            <a:endParaRPr lang="en-US" sz="11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42" y="2306004"/>
            <a:ext cx="6654522" cy="583868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3556" y="1172289"/>
            <a:ext cx="2100143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신뢰도 지표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93556" y="1574721"/>
            <a:ext cx="6654522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축적된 상호 리뷰와 분쟁 조정 참여 이력, 획득한 포인트/배지 등이 종합되어 각 유저의 </a:t>
            </a:r>
            <a:r>
              <a:rPr lang="en-US" sz="110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'신뢰도 지표'</a:t>
            </a: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가 됩니다.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493556" y="1924645"/>
            <a:ext cx="6654522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팀원을 구할 때, 이 신뢰도 지표를 참고하여 단순 전적 외에 더 많은 정보를 바탕으로 좋은 팀원을 선택할 수 있습니다.</a:t>
            </a:r>
            <a:endParaRPr lang="en-US" sz="11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556" y="2306003"/>
            <a:ext cx="6654522" cy="58386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CAEB42-D5EC-1821-CBFE-BC61D320B91D}"/>
              </a:ext>
            </a:extLst>
          </p:cNvPr>
          <p:cNvSpPr/>
          <p:nvPr/>
        </p:nvSpPr>
        <p:spPr>
          <a:xfrm>
            <a:off x="12827726" y="7781787"/>
            <a:ext cx="1704703" cy="362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490" y="534233"/>
            <a:ext cx="4853821" cy="606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가중 투표(판정) 모델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79490" y="1432203"/>
            <a:ext cx="7785021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목표: '전문성, 적합성, 신뢰성'을 반영하여 판정의 정확도를 높이는 것입니다.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9490" y="1961198"/>
            <a:ext cx="7785021" cy="1164908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702350" y="1984058"/>
            <a:ext cx="776526" cy="1119187"/>
          </a:xfrm>
          <a:prstGeom prst="roundRect">
            <a:avLst>
              <a:gd name="adj" fmla="val 6969"/>
            </a:avLst>
          </a:prstGeom>
          <a:solidFill>
            <a:srgbClr val="D6F5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941189" y="2361605"/>
            <a:ext cx="291227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672947" y="2178129"/>
            <a:ext cx="242685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티어 가중치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672947" y="2597825"/>
            <a:ext cx="6768703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Master 이상(x3), Diamond/Platinum(x2), Gold 이하(x1)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9490" y="3320177"/>
            <a:ext cx="7785021" cy="1164908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702350" y="3343037"/>
            <a:ext cx="776526" cy="1119187"/>
          </a:xfrm>
          <a:prstGeom prst="roundRect">
            <a:avLst>
              <a:gd name="adj" fmla="val 6969"/>
            </a:avLst>
          </a:prstGeom>
          <a:solidFill>
            <a:srgbClr val="D6F5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941189" y="3720584"/>
            <a:ext cx="291227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1672947" y="3537109"/>
            <a:ext cx="242685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역할 적합성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672947" y="3956804"/>
            <a:ext cx="6768703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분쟁 발생 라인과 동일한 포지션 유저에게 가산점 부여 (+1)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79490" y="4679156"/>
            <a:ext cx="7785021" cy="1164908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3"/>
          <p:cNvSpPr/>
          <p:nvPr/>
        </p:nvSpPr>
        <p:spPr>
          <a:xfrm>
            <a:off x="702350" y="4702016"/>
            <a:ext cx="776526" cy="1119187"/>
          </a:xfrm>
          <a:prstGeom prst="roundRect">
            <a:avLst>
              <a:gd name="adj" fmla="val 6969"/>
            </a:avLst>
          </a:prstGeom>
          <a:solidFill>
            <a:srgbClr val="D6F5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Text 14"/>
          <p:cNvSpPr/>
          <p:nvPr/>
        </p:nvSpPr>
        <p:spPr>
          <a:xfrm>
            <a:off x="941189" y="5079563"/>
            <a:ext cx="291227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672947" y="4896088"/>
            <a:ext cx="242685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챔피언 숙련도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672947" y="5315783"/>
            <a:ext cx="6768703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해당 챔피언의 플레이 숙련도(마스터리, KDA 등)를 지표로 환산하여 반영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79490" y="6062424"/>
            <a:ext cx="7785021" cy="1632823"/>
          </a:xfrm>
          <a:prstGeom prst="roundRect">
            <a:avLst>
              <a:gd name="adj" fmla="val 4994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62" y="6328767"/>
            <a:ext cx="303252" cy="242649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1370886" y="6304955"/>
            <a:ext cx="242685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발전 가능성</a:t>
            </a:r>
            <a:endParaRPr lang="en-US" sz="1900" dirty="0"/>
          </a:p>
        </p:txBody>
      </p:sp>
      <p:sp>
        <p:nvSpPr>
          <p:cNvPr id="23" name="Text 19"/>
          <p:cNvSpPr/>
          <p:nvPr/>
        </p:nvSpPr>
        <p:spPr>
          <a:xfrm>
            <a:off x="1370886" y="6802279"/>
            <a:ext cx="6899553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이번 프로젝트에서는 제외하지만, 향후 축적된 데이터를 기반으로 머신러닝을 접목하여 가중치 알고리즘을 고도화할 수 있습니다.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67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429" y="3326606"/>
            <a:ext cx="5453539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기술 스택 및 아키텍처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29" y="4335423"/>
            <a:ext cx="545306" cy="5453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1388" y="4464844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Front-end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581388" y="4936450"/>
            <a:ext cx="5597485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Node.js, React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581388" y="5416272"/>
            <a:ext cx="5597485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 친화적인 UI/UX 구현 및 Riot API 데이터 시각화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527" y="4335423"/>
            <a:ext cx="545306" cy="54530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269486" y="4464844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Back-end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8269486" y="4936450"/>
            <a:ext cx="5597485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Java, Spring Framework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8269486" y="5416272"/>
            <a:ext cx="5597485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안정적인 서버 환경 및 가중 투표 로직, 신뢰도 시스템 구현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29" y="6201489"/>
            <a:ext cx="545306" cy="54530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81388" y="6330910"/>
            <a:ext cx="330231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Infra &amp; Deployment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1581388" y="6802517"/>
            <a:ext cx="5597485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Docker를 이용한 컨테이너화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1581388" y="7282339"/>
            <a:ext cx="5597485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AWS (EC2, RDS 등)를 활용한 클라우드 배포</a:t>
            </a:r>
            <a:endParaRPr lang="en-US" sz="17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1527" y="6201489"/>
            <a:ext cx="545306" cy="54530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8269486" y="6330910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External API</a:t>
            </a:r>
            <a:endParaRPr lang="en-US" sz="2100" dirty="0"/>
          </a:p>
        </p:txBody>
      </p:sp>
      <p:sp>
        <p:nvSpPr>
          <p:cNvPr id="18" name="Text 11"/>
          <p:cNvSpPr/>
          <p:nvPr/>
        </p:nvSpPr>
        <p:spPr>
          <a:xfrm>
            <a:off x="8269486" y="6802517"/>
            <a:ext cx="5597485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Riot API를 기반으로 유저 정보 및 매치 데이터를 조회</a:t>
            </a:r>
            <a:endParaRPr lang="en-US" sz="17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71CE94-753C-22E0-3E10-84BD52023BC3}"/>
              </a:ext>
            </a:extLst>
          </p:cNvPr>
          <p:cNvSpPr/>
          <p:nvPr/>
        </p:nvSpPr>
        <p:spPr>
          <a:xfrm>
            <a:off x="12827726" y="7781787"/>
            <a:ext cx="1704703" cy="362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776</Words>
  <Application>Microsoft Office PowerPoint</Application>
  <PresentationFormat>사용자 지정</PresentationFormat>
  <Paragraphs>115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Open Sans</vt:lpstr>
      <vt:lpstr>Unbounded Bold</vt:lpstr>
      <vt:lpstr>Unbounded 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유진호</cp:lastModifiedBy>
  <cp:revision>3</cp:revision>
  <dcterms:created xsi:type="dcterms:W3CDTF">2025-09-10T14:57:44Z</dcterms:created>
  <dcterms:modified xsi:type="dcterms:W3CDTF">2025-09-10T15:30:52Z</dcterms:modified>
</cp:coreProperties>
</file>